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8" r:id="rId5"/>
    <p:sldId id="260" r:id="rId6"/>
    <p:sldId id="275" r:id="rId7"/>
    <p:sldId id="276" r:id="rId8"/>
    <p:sldId id="310" r:id="rId9"/>
    <p:sldId id="312" r:id="rId10"/>
    <p:sldId id="315" r:id="rId11"/>
    <p:sldId id="316" r:id="rId12"/>
    <p:sldId id="290" r:id="rId13"/>
    <p:sldId id="311" r:id="rId14"/>
    <p:sldId id="319" r:id="rId15"/>
    <p:sldId id="299" r:id="rId16"/>
    <p:sldId id="318" r:id="rId17"/>
    <p:sldId id="304" r:id="rId18"/>
    <p:sldId id="302" r:id="rId19"/>
    <p:sldId id="313" r:id="rId20"/>
    <p:sldId id="303" r:id="rId21"/>
    <p:sldId id="306" r:id="rId22"/>
    <p:sldId id="307" r:id="rId23"/>
    <p:sldId id="308" r:id="rId24"/>
    <p:sldId id="305" r:id="rId25"/>
    <p:sldId id="309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9DB7D05-4F5A-A121-AEB5-89B7109391C9}" name="Carter Baker" initials="CB" userId="S::cbaker2218@eagle.fgcu.edu::d40b1413-588e-4d37-a563-8c470b88f69e" providerId="AD"/>
  <p188:author id="{EEC61A8A-1E50-2F5C-BA84-6C29782B854E}" name="Hayden Parks" initials="HP" userId="S::hparks3905@eagle.fgcu.edu::3dc019d5-bdc9-4948-be99-6ac9501efd9f" providerId="AD"/>
  <p188:author id="{F7CE5BDE-7822-FD17-EB68-11223701A2D0}" name="Callie Unterreiner" initials="CU" userId="S::cmunterreiner5147@eagle.fgcu.edu::961aeb32-cf37-45b2-af0e-e355a60ba210" providerId="AD"/>
  <p188:author id="{2CD4ADF3-75C9-FBEB-A32B-52B381338DBD}" name="Matthew Duus" initials="MD" userId="S::mduus3767@eagle.fgcu.edu::d6e154e9-2044-4165-a007-5b9c0407f05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CC49B4-B24B-8153-D499-8FE53BE958D4}" v="394" dt="2025-04-22T16:06:52.329"/>
    <p1510:client id="{89392EFE-54E3-DBEF-1A64-96F6799CFD95}" v="77" dt="2025-04-22T18:01:59.358"/>
    <p1510:client id="{B4643B07-F6EB-42F7-9DD4-159ABF5BBC8A}" v="254" vWet="255" dt="2025-04-22T19:05:05.4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462" y="2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64BAD0-2D14-45E0-9375-5395CB9C159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42385B-2459-4DA3-B7F8-958A59EC700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orbel" panose="020B0503020204020204"/>
            </a:rPr>
            <a:t>61%</a:t>
          </a:r>
          <a:r>
            <a:rPr lang="en-US"/>
            <a:t> </a:t>
          </a:r>
          <a:r>
            <a:rPr lang="en-US">
              <a:latin typeface="Corbel" panose="020B0503020204020204"/>
            </a:rPr>
            <a:t>true positive rate (AUC) after</a:t>
          </a:r>
          <a:r>
            <a:rPr lang="en-US"/>
            <a:t> data leakage solution</a:t>
          </a:r>
        </a:p>
      </dgm:t>
    </dgm:pt>
    <dgm:pt modelId="{141CC6E3-A050-488A-BD7F-D769775D68BC}" type="parTrans" cxnId="{0625363A-5F10-488A-AD28-7BF291E8E1A1}">
      <dgm:prSet/>
      <dgm:spPr/>
      <dgm:t>
        <a:bodyPr/>
        <a:lstStyle/>
        <a:p>
          <a:endParaRPr lang="en-US"/>
        </a:p>
      </dgm:t>
    </dgm:pt>
    <dgm:pt modelId="{C4174C08-6EC0-41D8-B22D-50E276115F48}" type="sibTrans" cxnId="{0625363A-5F10-488A-AD28-7BF291E8E1A1}">
      <dgm:prSet/>
      <dgm:spPr/>
      <dgm:t>
        <a:bodyPr/>
        <a:lstStyle/>
        <a:p>
          <a:endParaRPr lang="en-US"/>
        </a:p>
      </dgm:t>
    </dgm:pt>
    <dgm:pt modelId="{BED28B13-DA59-431A-AEE6-270257C269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73% accuracy – Random Forest model</a:t>
          </a:r>
        </a:p>
      </dgm:t>
    </dgm:pt>
    <dgm:pt modelId="{D553A2C2-38B5-4727-B941-E664E99C0BB6}" type="parTrans" cxnId="{5C012A47-FDF4-48F1-AE48-4A6830ED746F}">
      <dgm:prSet/>
      <dgm:spPr/>
      <dgm:t>
        <a:bodyPr/>
        <a:lstStyle/>
        <a:p>
          <a:endParaRPr lang="en-US"/>
        </a:p>
      </dgm:t>
    </dgm:pt>
    <dgm:pt modelId="{60503DAE-21F3-41B4-8753-BBB803F5A7FA}" type="sibTrans" cxnId="{5C012A47-FDF4-48F1-AE48-4A6830ED746F}">
      <dgm:prSet/>
      <dgm:spPr/>
      <dgm:t>
        <a:bodyPr/>
        <a:lstStyle/>
        <a:p>
          <a:endParaRPr lang="en-US"/>
        </a:p>
      </dgm:t>
    </dgm:pt>
    <dgm:pt modelId="{A60F778F-F2A4-449D-8243-FB4258670C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Struggles to identify bloom events effectively</a:t>
          </a:r>
        </a:p>
      </dgm:t>
    </dgm:pt>
    <dgm:pt modelId="{7101079D-E9D3-4AED-96B2-6DFC2BAEBE34}" type="parTrans" cxnId="{75B2495B-0FE4-4EB4-9513-FB4F27BD65D3}">
      <dgm:prSet/>
      <dgm:spPr/>
      <dgm:t>
        <a:bodyPr/>
        <a:lstStyle/>
        <a:p>
          <a:endParaRPr lang="en-US"/>
        </a:p>
      </dgm:t>
    </dgm:pt>
    <dgm:pt modelId="{979D1068-2B2D-41B1-AD18-7B89190579A3}" type="sibTrans" cxnId="{75B2495B-0FE4-4EB4-9513-FB4F27BD65D3}">
      <dgm:prSet/>
      <dgm:spPr/>
      <dgm:t>
        <a:bodyPr/>
        <a:lstStyle/>
        <a:p>
          <a:endParaRPr lang="en-US"/>
        </a:p>
      </dgm:t>
    </dgm:pt>
    <dgm:pt modelId="{B9B8BF54-C30A-491A-A69B-5AA2944795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59% accuracy – Logistic Regression Model</a:t>
          </a:r>
        </a:p>
      </dgm:t>
    </dgm:pt>
    <dgm:pt modelId="{56145BF3-1F7E-48AF-96AD-3FF358948DAD}" type="parTrans" cxnId="{90CB158F-97B0-41DA-92CF-60148A5A4FA5}">
      <dgm:prSet/>
      <dgm:spPr/>
      <dgm:t>
        <a:bodyPr/>
        <a:lstStyle/>
        <a:p>
          <a:endParaRPr lang="en-US"/>
        </a:p>
      </dgm:t>
    </dgm:pt>
    <dgm:pt modelId="{060A22F3-1CD0-4893-AC35-CEF46B858B69}" type="sibTrans" cxnId="{90CB158F-97B0-41DA-92CF-60148A5A4FA5}">
      <dgm:prSet/>
      <dgm:spPr/>
      <dgm:t>
        <a:bodyPr/>
        <a:lstStyle/>
        <a:p>
          <a:endParaRPr lang="en-US"/>
        </a:p>
      </dgm:t>
    </dgm:pt>
    <dgm:pt modelId="{DABFEE79-4CA4-4072-BA1F-1E8630CE830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- Improved sensitivity to bloom events [identified 8/19 - recall 0.42]</a:t>
          </a:r>
        </a:p>
      </dgm:t>
    </dgm:pt>
    <dgm:pt modelId="{DA91C07C-BD4C-45CB-AA68-76F949804A10}" type="parTrans" cxnId="{7BD9C26C-89F6-4B75-89BB-48CB421B7B3F}">
      <dgm:prSet/>
      <dgm:spPr/>
      <dgm:t>
        <a:bodyPr/>
        <a:lstStyle/>
        <a:p>
          <a:endParaRPr lang="en-US"/>
        </a:p>
      </dgm:t>
    </dgm:pt>
    <dgm:pt modelId="{6A6CE373-D54B-4960-9BB7-F3060A2F642F}" type="sibTrans" cxnId="{7BD9C26C-89F6-4B75-89BB-48CB421B7B3F}">
      <dgm:prSet/>
      <dgm:spPr/>
      <dgm:t>
        <a:bodyPr/>
        <a:lstStyle/>
        <a:p>
          <a:endParaRPr lang="en-US"/>
        </a:p>
      </dgm:t>
    </dgm:pt>
    <dgm:pt modelId="{288C433A-00A5-4889-93B2-789833E755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Corbel" panose="020B0503020204020204"/>
            </a:rPr>
            <a:t>Suggests limited</a:t>
          </a:r>
          <a:r>
            <a:rPr lang="en-US"/>
            <a:t> </a:t>
          </a:r>
          <a:r>
            <a:rPr lang="en-US">
              <a:latin typeface="Corbel" panose="020B0503020204020204"/>
            </a:rPr>
            <a:t>variability in environmental factors,</a:t>
          </a:r>
          <a:r>
            <a:rPr lang="en-US"/>
            <a:t> </a:t>
          </a:r>
          <a:r>
            <a:rPr lang="en-US">
              <a:latin typeface="Corbel" panose="020B0503020204020204"/>
            </a:rPr>
            <a:t>requiring more robust data input</a:t>
          </a:r>
          <a:endParaRPr lang="en-US"/>
        </a:p>
      </dgm:t>
    </dgm:pt>
    <dgm:pt modelId="{C323BEE0-969B-4B51-A337-3B7C33249812}" type="parTrans" cxnId="{FCE272F4-2D81-4B09-B84E-00DFF64F898F}">
      <dgm:prSet/>
      <dgm:spPr/>
      <dgm:t>
        <a:bodyPr/>
        <a:lstStyle/>
        <a:p>
          <a:endParaRPr lang="en-US"/>
        </a:p>
      </dgm:t>
    </dgm:pt>
    <dgm:pt modelId="{A9B76116-4E80-4230-89F0-CEA4CFAA2205}" type="sibTrans" cxnId="{FCE272F4-2D81-4B09-B84E-00DFF64F898F}">
      <dgm:prSet/>
      <dgm:spPr/>
      <dgm:t>
        <a:bodyPr/>
        <a:lstStyle/>
        <a:p>
          <a:endParaRPr lang="en-US"/>
        </a:p>
      </dgm:t>
    </dgm:pt>
    <dgm:pt modelId="{B6B75A0D-992B-43F2-B450-C79AC2B0C892}" type="pres">
      <dgm:prSet presAssocID="{A064BAD0-2D14-45E0-9375-5395CB9C1592}" presName="root" presStyleCnt="0">
        <dgm:presLayoutVars>
          <dgm:dir/>
          <dgm:resizeHandles val="exact"/>
        </dgm:presLayoutVars>
      </dgm:prSet>
      <dgm:spPr/>
    </dgm:pt>
    <dgm:pt modelId="{6562C631-CA16-490A-951B-CF3B95FD58F9}" type="pres">
      <dgm:prSet presAssocID="{CE42385B-2459-4DA3-B7F8-958A59EC7003}" presName="compNode" presStyleCnt="0"/>
      <dgm:spPr/>
    </dgm:pt>
    <dgm:pt modelId="{B4ABD481-FC6C-47C2-953B-B6ED42B86189}" type="pres">
      <dgm:prSet presAssocID="{CE42385B-2459-4DA3-B7F8-958A59EC7003}" presName="bgRect" presStyleLbl="bgShp" presStyleIdx="0" presStyleCnt="4"/>
      <dgm:spPr/>
    </dgm:pt>
    <dgm:pt modelId="{E53DF211-E1F9-4E22-82E0-2F99E9D53BFA}" type="pres">
      <dgm:prSet presAssocID="{CE42385B-2459-4DA3-B7F8-958A59EC700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F9BB077-9B47-4841-9632-AF810359ECB3}" type="pres">
      <dgm:prSet presAssocID="{CE42385B-2459-4DA3-B7F8-958A59EC7003}" presName="spaceRect" presStyleCnt="0"/>
      <dgm:spPr/>
    </dgm:pt>
    <dgm:pt modelId="{9CA44DB9-F090-4C31-AC7B-2A4378196A87}" type="pres">
      <dgm:prSet presAssocID="{CE42385B-2459-4DA3-B7F8-958A59EC7003}" presName="parTx" presStyleLbl="revTx" presStyleIdx="0" presStyleCnt="6">
        <dgm:presLayoutVars>
          <dgm:chMax val="0"/>
          <dgm:chPref val="0"/>
        </dgm:presLayoutVars>
      </dgm:prSet>
      <dgm:spPr/>
    </dgm:pt>
    <dgm:pt modelId="{1CD6931B-3085-435E-A289-53BEDA33F998}" type="pres">
      <dgm:prSet presAssocID="{C4174C08-6EC0-41D8-B22D-50E276115F48}" presName="sibTrans" presStyleCnt="0"/>
      <dgm:spPr/>
    </dgm:pt>
    <dgm:pt modelId="{D82DCA53-3719-403D-AD9E-4CA90946CB0F}" type="pres">
      <dgm:prSet presAssocID="{BED28B13-DA59-431A-AEE6-270257C26924}" presName="compNode" presStyleCnt="0"/>
      <dgm:spPr/>
    </dgm:pt>
    <dgm:pt modelId="{14D1AEEE-A072-48CC-B8DD-01C3D36364A9}" type="pres">
      <dgm:prSet presAssocID="{BED28B13-DA59-431A-AEE6-270257C26924}" presName="bgRect" presStyleLbl="bgShp" presStyleIdx="1" presStyleCnt="4"/>
      <dgm:spPr/>
    </dgm:pt>
    <dgm:pt modelId="{16653A23-9B12-43B3-B31F-E397CF3F9BFA}" type="pres">
      <dgm:prSet presAssocID="{BED28B13-DA59-431A-AEE6-270257C2692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AD51E8BB-E512-47A1-9A14-C487176219B0}" type="pres">
      <dgm:prSet presAssocID="{BED28B13-DA59-431A-AEE6-270257C26924}" presName="spaceRect" presStyleCnt="0"/>
      <dgm:spPr/>
    </dgm:pt>
    <dgm:pt modelId="{DE7D3220-0AED-4850-9EE6-19D277905193}" type="pres">
      <dgm:prSet presAssocID="{BED28B13-DA59-431A-AEE6-270257C26924}" presName="parTx" presStyleLbl="revTx" presStyleIdx="1" presStyleCnt="6">
        <dgm:presLayoutVars>
          <dgm:chMax val="0"/>
          <dgm:chPref val="0"/>
        </dgm:presLayoutVars>
      </dgm:prSet>
      <dgm:spPr/>
    </dgm:pt>
    <dgm:pt modelId="{5DF348C6-E9BD-4DD3-80C4-C99EAE0166BE}" type="pres">
      <dgm:prSet presAssocID="{BED28B13-DA59-431A-AEE6-270257C26924}" presName="desTx" presStyleLbl="revTx" presStyleIdx="2" presStyleCnt="6">
        <dgm:presLayoutVars/>
      </dgm:prSet>
      <dgm:spPr/>
    </dgm:pt>
    <dgm:pt modelId="{34845968-D69A-484A-8158-81BB118EB221}" type="pres">
      <dgm:prSet presAssocID="{60503DAE-21F3-41B4-8753-BBB803F5A7FA}" presName="sibTrans" presStyleCnt="0"/>
      <dgm:spPr/>
    </dgm:pt>
    <dgm:pt modelId="{8C574700-5338-4B2E-8413-B062CF52D9FB}" type="pres">
      <dgm:prSet presAssocID="{B9B8BF54-C30A-491A-A69B-5AA2944795DD}" presName="compNode" presStyleCnt="0"/>
      <dgm:spPr/>
    </dgm:pt>
    <dgm:pt modelId="{5E884802-2955-42F6-B07F-45E6ED796F7E}" type="pres">
      <dgm:prSet presAssocID="{B9B8BF54-C30A-491A-A69B-5AA2944795DD}" presName="bgRect" presStyleLbl="bgShp" presStyleIdx="2" presStyleCnt="4"/>
      <dgm:spPr/>
    </dgm:pt>
    <dgm:pt modelId="{2D460D69-BF4C-4767-B59D-E7FE9F74D82B}" type="pres">
      <dgm:prSet presAssocID="{B9B8BF54-C30A-491A-A69B-5AA2944795D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Bar Chart"/>
        </a:ext>
      </dgm:extLst>
    </dgm:pt>
    <dgm:pt modelId="{B225BD46-3815-436D-A89E-4B242967ABDE}" type="pres">
      <dgm:prSet presAssocID="{B9B8BF54-C30A-491A-A69B-5AA2944795DD}" presName="spaceRect" presStyleCnt="0"/>
      <dgm:spPr/>
    </dgm:pt>
    <dgm:pt modelId="{6603DEDB-6F1A-4D3B-B483-6DB4C8FB6DED}" type="pres">
      <dgm:prSet presAssocID="{B9B8BF54-C30A-491A-A69B-5AA2944795DD}" presName="parTx" presStyleLbl="revTx" presStyleIdx="3" presStyleCnt="6">
        <dgm:presLayoutVars>
          <dgm:chMax val="0"/>
          <dgm:chPref val="0"/>
        </dgm:presLayoutVars>
      </dgm:prSet>
      <dgm:spPr/>
    </dgm:pt>
    <dgm:pt modelId="{9BA984FB-2C74-4B72-9114-4A7F1D746084}" type="pres">
      <dgm:prSet presAssocID="{B9B8BF54-C30A-491A-A69B-5AA2944795DD}" presName="desTx" presStyleLbl="revTx" presStyleIdx="4" presStyleCnt="6">
        <dgm:presLayoutVars/>
      </dgm:prSet>
      <dgm:spPr/>
    </dgm:pt>
    <dgm:pt modelId="{32295790-1488-470E-A238-CA473C2D6BD2}" type="pres">
      <dgm:prSet presAssocID="{060A22F3-1CD0-4893-AC35-CEF46B858B69}" presName="sibTrans" presStyleCnt="0"/>
      <dgm:spPr/>
    </dgm:pt>
    <dgm:pt modelId="{FD8B55BC-0F16-48F5-AC83-04298F0DDD19}" type="pres">
      <dgm:prSet presAssocID="{288C433A-00A5-4889-93B2-789833E755F9}" presName="compNode" presStyleCnt="0"/>
      <dgm:spPr/>
    </dgm:pt>
    <dgm:pt modelId="{86609546-D25B-4464-95DD-433CF8E8A835}" type="pres">
      <dgm:prSet presAssocID="{288C433A-00A5-4889-93B2-789833E755F9}" presName="bgRect" presStyleLbl="bgShp" presStyleIdx="3" presStyleCnt="4"/>
      <dgm:spPr/>
    </dgm:pt>
    <dgm:pt modelId="{D67401F7-A7D9-457C-B3E0-E07B3511D547}" type="pres">
      <dgm:prSet presAssocID="{288C433A-00A5-4889-93B2-789833E755F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ning"/>
        </a:ext>
      </dgm:extLst>
    </dgm:pt>
    <dgm:pt modelId="{CA531838-0E62-495A-9A6A-7BB0CD9019EA}" type="pres">
      <dgm:prSet presAssocID="{288C433A-00A5-4889-93B2-789833E755F9}" presName="spaceRect" presStyleCnt="0"/>
      <dgm:spPr/>
    </dgm:pt>
    <dgm:pt modelId="{708AA9C4-F9AA-4BC4-815C-DBC16BEF0D91}" type="pres">
      <dgm:prSet presAssocID="{288C433A-00A5-4889-93B2-789833E755F9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3A22709-41AE-425B-8B80-A6793073EF8C}" type="presOf" srcId="{BED28B13-DA59-431A-AEE6-270257C26924}" destId="{DE7D3220-0AED-4850-9EE6-19D277905193}" srcOrd="0" destOrd="0" presId="urn:microsoft.com/office/officeart/2018/2/layout/IconVerticalSolidList"/>
    <dgm:cxn modelId="{0625363A-5F10-488A-AD28-7BF291E8E1A1}" srcId="{A064BAD0-2D14-45E0-9375-5395CB9C1592}" destId="{CE42385B-2459-4DA3-B7F8-958A59EC7003}" srcOrd="0" destOrd="0" parTransId="{141CC6E3-A050-488A-BD7F-D769775D68BC}" sibTransId="{C4174C08-6EC0-41D8-B22D-50E276115F48}"/>
    <dgm:cxn modelId="{83E01D3F-D411-4671-93C0-60CA3BA71B2A}" type="presOf" srcId="{CE42385B-2459-4DA3-B7F8-958A59EC7003}" destId="{9CA44DB9-F090-4C31-AC7B-2A4378196A87}" srcOrd="0" destOrd="0" presId="urn:microsoft.com/office/officeart/2018/2/layout/IconVerticalSolidList"/>
    <dgm:cxn modelId="{75B2495B-0FE4-4EB4-9513-FB4F27BD65D3}" srcId="{BED28B13-DA59-431A-AEE6-270257C26924}" destId="{A60F778F-F2A4-449D-8243-FB4258670C16}" srcOrd="0" destOrd="0" parTransId="{7101079D-E9D3-4AED-96B2-6DFC2BAEBE34}" sibTransId="{979D1068-2B2D-41B1-AD18-7B89190579A3}"/>
    <dgm:cxn modelId="{F3208A41-C0C9-484A-A29C-E6BC5B02ADA0}" type="presOf" srcId="{288C433A-00A5-4889-93B2-789833E755F9}" destId="{708AA9C4-F9AA-4BC4-815C-DBC16BEF0D91}" srcOrd="0" destOrd="0" presId="urn:microsoft.com/office/officeart/2018/2/layout/IconVerticalSolidList"/>
    <dgm:cxn modelId="{5C012A47-FDF4-48F1-AE48-4A6830ED746F}" srcId="{A064BAD0-2D14-45E0-9375-5395CB9C1592}" destId="{BED28B13-DA59-431A-AEE6-270257C26924}" srcOrd="1" destOrd="0" parTransId="{D553A2C2-38B5-4727-B941-E664E99C0BB6}" sibTransId="{60503DAE-21F3-41B4-8753-BBB803F5A7FA}"/>
    <dgm:cxn modelId="{7BD9C26C-89F6-4B75-89BB-48CB421B7B3F}" srcId="{B9B8BF54-C30A-491A-A69B-5AA2944795DD}" destId="{DABFEE79-4CA4-4072-BA1F-1E8630CE830F}" srcOrd="0" destOrd="0" parTransId="{DA91C07C-BD4C-45CB-AA68-76F949804A10}" sibTransId="{6A6CE373-D54B-4960-9BB7-F3060A2F642F}"/>
    <dgm:cxn modelId="{70089881-A9BB-4DAF-933B-E0706DAB7F43}" type="presOf" srcId="{B9B8BF54-C30A-491A-A69B-5AA2944795DD}" destId="{6603DEDB-6F1A-4D3B-B483-6DB4C8FB6DED}" srcOrd="0" destOrd="0" presId="urn:microsoft.com/office/officeart/2018/2/layout/IconVerticalSolidList"/>
    <dgm:cxn modelId="{FAEF6783-616E-46AC-BF61-09FFDE406193}" type="presOf" srcId="{A064BAD0-2D14-45E0-9375-5395CB9C1592}" destId="{B6B75A0D-992B-43F2-B450-C79AC2B0C892}" srcOrd="0" destOrd="0" presId="urn:microsoft.com/office/officeart/2018/2/layout/IconVerticalSolidList"/>
    <dgm:cxn modelId="{90CB158F-97B0-41DA-92CF-60148A5A4FA5}" srcId="{A064BAD0-2D14-45E0-9375-5395CB9C1592}" destId="{B9B8BF54-C30A-491A-A69B-5AA2944795DD}" srcOrd="2" destOrd="0" parTransId="{56145BF3-1F7E-48AF-96AD-3FF358948DAD}" sibTransId="{060A22F3-1CD0-4893-AC35-CEF46B858B69}"/>
    <dgm:cxn modelId="{EAB378AF-B9B7-4D1D-907B-F9A051A6C853}" type="presOf" srcId="{DABFEE79-4CA4-4072-BA1F-1E8630CE830F}" destId="{9BA984FB-2C74-4B72-9114-4A7F1D746084}" srcOrd="0" destOrd="0" presId="urn:microsoft.com/office/officeart/2018/2/layout/IconVerticalSolidList"/>
    <dgm:cxn modelId="{AE8D43E5-4561-4FA4-8C26-1C419D37874E}" type="presOf" srcId="{A60F778F-F2A4-449D-8243-FB4258670C16}" destId="{5DF348C6-E9BD-4DD3-80C4-C99EAE0166BE}" srcOrd="0" destOrd="0" presId="urn:microsoft.com/office/officeart/2018/2/layout/IconVerticalSolidList"/>
    <dgm:cxn modelId="{FCE272F4-2D81-4B09-B84E-00DFF64F898F}" srcId="{A064BAD0-2D14-45E0-9375-5395CB9C1592}" destId="{288C433A-00A5-4889-93B2-789833E755F9}" srcOrd="3" destOrd="0" parTransId="{C323BEE0-969B-4B51-A337-3B7C33249812}" sibTransId="{A9B76116-4E80-4230-89F0-CEA4CFAA2205}"/>
    <dgm:cxn modelId="{F691B0BF-6DA0-4FEF-AAAB-5606B8DD68E4}" type="presParOf" srcId="{B6B75A0D-992B-43F2-B450-C79AC2B0C892}" destId="{6562C631-CA16-490A-951B-CF3B95FD58F9}" srcOrd="0" destOrd="0" presId="urn:microsoft.com/office/officeart/2018/2/layout/IconVerticalSolidList"/>
    <dgm:cxn modelId="{A70E314C-5E44-4CC7-BE15-CB5C7ECDDF8A}" type="presParOf" srcId="{6562C631-CA16-490A-951B-CF3B95FD58F9}" destId="{B4ABD481-FC6C-47C2-953B-B6ED42B86189}" srcOrd="0" destOrd="0" presId="urn:microsoft.com/office/officeart/2018/2/layout/IconVerticalSolidList"/>
    <dgm:cxn modelId="{3CB5593B-592F-4F1C-9397-D65A813B01CD}" type="presParOf" srcId="{6562C631-CA16-490A-951B-CF3B95FD58F9}" destId="{E53DF211-E1F9-4E22-82E0-2F99E9D53BFA}" srcOrd="1" destOrd="0" presId="urn:microsoft.com/office/officeart/2018/2/layout/IconVerticalSolidList"/>
    <dgm:cxn modelId="{16B12A5A-30EA-480D-B12C-F28FCF659BAC}" type="presParOf" srcId="{6562C631-CA16-490A-951B-CF3B95FD58F9}" destId="{0F9BB077-9B47-4841-9632-AF810359ECB3}" srcOrd="2" destOrd="0" presId="urn:microsoft.com/office/officeart/2018/2/layout/IconVerticalSolidList"/>
    <dgm:cxn modelId="{27C72069-F469-451A-99AF-259C07B25B0B}" type="presParOf" srcId="{6562C631-CA16-490A-951B-CF3B95FD58F9}" destId="{9CA44DB9-F090-4C31-AC7B-2A4378196A87}" srcOrd="3" destOrd="0" presId="urn:microsoft.com/office/officeart/2018/2/layout/IconVerticalSolidList"/>
    <dgm:cxn modelId="{2BBB1A23-6F51-4E50-A7C7-1A72C5521791}" type="presParOf" srcId="{B6B75A0D-992B-43F2-B450-C79AC2B0C892}" destId="{1CD6931B-3085-435E-A289-53BEDA33F998}" srcOrd="1" destOrd="0" presId="urn:microsoft.com/office/officeart/2018/2/layout/IconVerticalSolidList"/>
    <dgm:cxn modelId="{D90625EA-04BC-4173-B734-836A6B5E97D1}" type="presParOf" srcId="{B6B75A0D-992B-43F2-B450-C79AC2B0C892}" destId="{D82DCA53-3719-403D-AD9E-4CA90946CB0F}" srcOrd="2" destOrd="0" presId="urn:microsoft.com/office/officeart/2018/2/layout/IconVerticalSolidList"/>
    <dgm:cxn modelId="{F099A0D8-C613-4DF4-8D5F-F28835FFE866}" type="presParOf" srcId="{D82DCA53-3719-403D-AD9E-4CA90946CB0F}" destId="{14D1AEEE-A072-48CC-B8DD-01C3D36364A9}" srcOrd="0" destOrd="0" presId="urn:microsoft.com/office/officeart/2018/2/layout/IconVerticalSolidList"/>
    <dgm:cxn modelId="{840D6D2E-3EB3-41BC-A251-08EB9ECFC291}" type="presParOf" srcId="{D82DCA53-3719-403D-AD9E-4CA90946CB0F}" destId="{16653A23-9B12-43B3-B31F-E397CF3F9BFA}" srcOrd="1" destOrd="0" presId="urn:microsoft.com/office/officeart/2018/2/layout/IconVerticalSolidList"/>
    <dgm:cxn modelId="{CA1034C8-E84F-4FEB-A6D7-36A3A2D3E114}" type="presParOf" srcId="{D82DCA53-3719-403D-AD9E-4CA90946CB0F}" destId="{AD51E8BB-E512-47A1-9A14-C487176219B0}" srcOrd="2" destOrd="0" presId="urn:microsoft.com/office/officeart/2018/2/layout/IconVerticalSolidList"/>
    <dgm:cxn modelId="{07E9A16B-A28B-4A2A-B43B-89F38994DBD8}" type="presParOf" srcId="{D82DCA53-3719-403D-AD9E-4CA90946CB0F}" destId="{DE7D3220-0AED-4850-9EE6-19D277905193}" srcOrd="3" destOrd="0" presId="urn:microsoft.com/office/officeart/2018/2/layout/IconVerticalSolidList"/>
    <dgm:cxn modelId="{1B43D20C-BBE9-452D-98F1-02C4DC5BCE94}" type="presParOf" srcId="{D82DCA53-3719-403D-AD9E-4CA90946CB0F}" destId="{5DF348C6-E9BD-4DD3-80C4-C99EAE0166BE}" srcOrd="4" destOrd="0" presId="urn:microsoft.com/office/officeart/2018/2/layout/IconVerticalSolidList"/>
    <dgm:cxn modelId="{BFC7ED74-4494-4E2E-B833-66F6C730BC72}" type="presParOf" srcId="{B6B75A0D-992B-43F2-B450-C79AC2B0C892}" destId="{34845968-D69A-484A-8158-81BB118EB221}" srcOrd="3" destOrd="0" presId="urn:microsoft.com/office/officeart/2018/2/layout/IconVerticalSolidList"/>
    <dgm:cxn modelId="{3C5A0B94-FCAA-4866-A38F-45D5A5D2EE9E}" type="presParOf" srcId="{B6B75A0D-992B-43F2-B450-C79AC2B0C892}" destId="{8C574700-5338-4B2E-8413-B062CF52D9FB}" srcOrd="4" destOrd="0" presId="urn:microsoft.com/office/officeart/2018/2/layout/IconVerticalSolidList"/>
    <dgm:cxn modelId="{C05622A5-315D-45A0-A7E6-1D8C2D7ADFAC}" type="presParOf" srcId="{8C574700-5338-4B2E-8413-B062CF52D9FB}" destId="{5E884802-2955-42F6-B07F-45E6ED796F7E}" srcOrd="0" destOrd="0" presId="urn:microsoft.com/office/officeart/2018/2/layout/IconVerticalSolidList"/>
    <dgm:cxn modelId="{6A2069E6-BE0F-4D56-A649-A0DEDA95F12C}" type="presParOf" srcId="{8C574700-5338-4B2E-8413-B062CF52D9FB}" destId="{2D460D69-BF4C-4767-B59D-E7FE9F74D82B}" srcOrd="1" destOrd="0" presId="urn:microsoft.com/office/officeart/2018/2/layout/IconVerticalSolidList"/>
    <dgm:cxn modelId="{4057B551-C5AF-4939-A70D-2E9C09472417}" type="presParOf" srcId="{8C574700-5338-4B2E-8413-B062CF52D9FB}" destId="{B225BD46-3815-436D-A89E-4B242967ABDE}" srcOrd="2" destOrd="0" presId="urn:microsoft.com/office/officeart/2018/2/layout/IconVerticalSolidList"/>
    <dgm:cxn modelId="{994AFCDC-E1CE-4909-B058-2562FFC5B25B}" type="presParOf" srcId="{8C574700-5338-4B2E-8413-B062CF52D9FB}" destId="{6603DEDB-6F1A-4D3B-B483-6DB4C8FB6DED}" srcOrd="3" destOrd="0" presId="urn:microsoft.com/office/officeart/2018/2/layout/IconVerticalSolidList"/>
    <dgm:cxn modelId="{FC11EB3F-6D69-494A-8C28-223852FBF5B1}" type="presParOf" srcId="{8C574700-5338-4B2E-8413-B062CF52D9FB}" destId="{9BA984FB-2C74-4B72-9114-4A7F1D746084}" srcOrd="4" destOrd="0" presId="urn:microsoft.com/office/officeart/2018/2/layout/IconVerticalSolidList"/>
    <dgm:cxn modelId="{A0D47348-E319-4D53-B0A7-CC1F794DDE6C}" type="presParOf" srcId="{B6B75A0D-992B-43F2-B450-C79AC2B0C892}" destId="{32295790-1488-470E-A238-CA473C2D6BD2}" srcOrd="5" destOrd="0" presId="urn:microsoft.com/office/officeart/2018/2/layout/IconVerticalSolidList"/>
    <dgm:cxn modelId="{4ED0DC86-3603-43E4-A70B-4F2D841686CC}" type="presParOf" srcId="{B6B75A0D-992B-43F2-B450-C79AC2B0C892}" destId="{FD8B55BC-0F16-48F5-AC83-04298F0DDD19}" srcOrd="6" destOrd="0" presId="urn:microsoft.com/office/officeart/2018/2/layout/IconVerticalSolidList"/>
    <dgm:cxn modelId="{FFBD12AE-FEC8-46DA-A081-D20028573ED5}" type="presParOf" srcId="{FD8B55BC-0F16-48F5-AC83-04298F0DDD19}" destId="{86609546-D25B-4464-95DD-433CF8E8A835}" srcOrd="0" destOrd="0" presId="urn:microsoft.com/office/officeart/2018/2/layout/IconVerticalSolidList"/>
    <dgm:cxn modelId="{8DCD54A6-48B6-44C7-A6A4-CAA61B64523B}" type="presParOf" srcId="{FD8B55BC-0F16-48F5-AC83-04298F0DDD19}" destId="{D67401F7-A7D9-457C-B3E0-E07B3511D547}" srcOrd="1" destOrd="0" presId="urn:microsoft.com/office/officeart/2018/2/layout/IconVerticalSolidList"/>
    <dgm:cxn modelId="{FCE7C7C0-77F4-44EA-A583-C9BDAA5A5CEC}" type="presParOf" srcId="{FD8B55BC-0F16-48F5-AC83-04298F0DDD19}" destId="{CA531838-0E62-495A-9A6A-7BB0CD9019EA}" srcOrd="2" destOrd="0" presId="urn:microsoft.com/office/officeart/2018/2/layout/IconVerticalSolidList"/>
    <dgm:cxn modelId="{39D05245-E37B-4CA2-BB89-D3036C126A1C}" type="presParOf" srcId="{FD8B55BC-0F16-48F5-AC83-04298F0DDD19}" destId="{708AA9C4-F9AA-4BC4-815C-DBC16BEF0D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AA4D62-3DF6-4092-A8A3-E6554974DEDA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2384BE4-7599-420B-9A7E-750515F2214B}">
      <dgm:prSet/>
      <dgm:spPr/>
      <dgm:t>
        <a:bodyPr/>
        <a:lstStyle/>
        <a:p>
          <a:r>
            <a:rPr lang="en-US"/>
            <a:t>Overcoming data leakage</a:t>
          </a:r>
        </a:p>
      </dgm:t>
    </dgm:pt>
    <dgm:pt modelId="{783ED328-DB05-440B-8128-B7BDD8405284}" type="parTrans" cxnId="{A002D258-BA4D-4154-94DC-382D13C38376}">
      <dgm:prSet/>
      <dgm:spPr/>
      <dgm:t>
        <a:bodyPr/>
        <a:lstStyle/>
        <a:p>
          <a:endParaRPr lang="en-US"/>
        </a:p>
      </dgm:t>
    </dgm:pt>
    <dgm:pt modelId="{28B36629-1B11-44BF-877C-7346B80C2B5F}" type="sibTrans" cxnId="{A002D258-BA4D-4154-94DC-382D13C38376}">
      <dgm:prSet/>
      <dgm:spPr/>
      <dgm:t>
        <a:bodyPr/>
        <a:lstStyle/>
        <a:p>
          <a:endParaRPr lang="en-US"/>
        </a:p>
      </dgm:t>
    </dgm:pt>
    <dgm:pt modelId="{FE87E153-AD6E-4ACF-95B8-AC73404221B8}">
      <dgm:prSet/>
      <dgm:spPr/>
      <dgm:t>
        <a:bodyPr/>
        <a:lstStyle/>
        <a:p>
          <a:r>
            <a:rPr lang="en-US"/>
            <a:t>Understanding how machine learning operates</a:t>
          </a:r>
        </a:p>
      </dgm:t>
    </dgm:pt>
    <dgm:pt modelId="{78815511-5FD7-4D8F-BE79-1DD92FD870E4}" type="parTrans" cxnId="{04F4FACB-B669-486F-ACD0-20256D1F4F3D}">
      <dgm:prSet/>
      <dgm:spPr/>
      <dgm:t>
        <a:bodyPr/>
        <a:lstStyle/>
        <a:p>
          <a:endParaRPr lang="en-US"/>
        </a:p>
      </dgm:t>
    </dgm:pt>
    <dgm:pt modelId="{4C6187C2-B1B2-4197-ADF1-352D1CC5F388}" type="sibTrans" cxnId="{04F4FACB-B669-486F-ACD0-20256D1F4F3D}">
      <dgm:prSet/>
      <dgm:spPr/>
      <dgm:t>
        <a:bodyPr/>
        <a:lstStyle/>
        <a:p>
          <a:endParaRPr lang="en-US"/>
        </a:p>
      </dgm:t>
    </dgm:pt>
    <dgm:pt modelId="{B3A6CE0D-427F-457A-BDFB-B63E4AD5B624}">
      <dgm:prSet/>
      <dgm:spPr/>
      <dgm:t>
        <a:bodyPr/>
        <a:lstStyle/>
        <a:p>
          <a:r>
            <a:rPr lang="en-US"/>
            <a:t>Data manipulation for multiple environmental conditions</a:t>
          </a:r>
        </a:p>
      </dgm:t>
    </dgm:pt>
    <dgm:pt modelId="{8DB8F3C1-739A-48EB-A643-43B18CA40153}" type="parTrans" cxnId="{02A0B35A-85A9-4764-9F20-F8E5196A312C}">
      <dgm:prSet/>
      <dgm:spPr/>
      <dgm:t>
        <a:bodyPr/>
        <a:lstStyle/>
        <a:p>
          <a:endParaRPr lang="en-US"/>
        </a:p>
      </dgm:t>
    </dgm:pt>
    <dgm:pt modelId="{9087A502-CB7B-400F-AC18-F6504AE01A74}" type="sibTrans" cxnId="{02A0B35A-85A9-4764-9F20-F8E5196A312C}">
      <dgm:prSet/>
      <dgm:spPr/>
      <dgm:t>
        <a:bodyPr/>
        <a:lstStyle/>
        <a:p>
          <a:endParaRPr lang="en-US"/>
        </a:p>
      </dgm:t>
    </dgm:pt>
    <dgm:pt modelId="{45206542-88C6-4F6C-9FB3-77390082A599}" type="pres">
      <dgm:prSet presAssocID="{BEAA4D62-3DF6-4092-A8A3-E6554974DED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A61491-569E-4BCE-8D98-F4672DC27B74}" type="pres">
      <dgm:prSet presAssocID="{A2384BE4-7599-420B-9A7E-750515F2214B}" presName="hierRoot1" presStyleCnt="0"/>
      <dgm:spPr/>
    </dgm:pt>
    <dgm:pt modelId="{6A9C840C-95A9-4615-9621-547E7D3F4975}" type="pres">
      <dgm:prSet presAssocID="{A2384BE4-7599-420B-9A7E-750515F2214B}" presName="composite" presStyleCnt="0"/>
      <dgm:spPr/>
    </dgm:pt>
    <dgm:pt modelId="{58009430-85C8-4897-8897-331C48A343E1}" type="pres">
      <dgm:prSet presAssocID="{A2384BE4-7599-420B-9A7E-750515F2214B}" presName="background" presStyleLbl="node0" presStyleIdx="0" presStyleCnt="3"/>
      <dgm:spPr/>
    </dgm:pt>
    <dgm:pt modelId="{F152859C-7B65-41AA-9D59-5B7A74D60B72}" type="pres">
      <dgm:prSet presAssocID="{A2384BE4-7599-420B-9A7E-750515F2214B}" presName="text" presStyleLbl="fgAcc0" presStyleIdx="0" presStyleCnt="3">
        <dgm:presLayoutVars>
          <dgm:chPref val="3"/>
        </dgm:presLayoutVars>
      </dgm:prSet>
      <dgm:spPr/>
    </dgm:pt>
    <dgm:pt modelId="{59CB50EA-0C7F-4B92-9C3B-BBA252428B61}" type="pres">
      <dgm:prSet presAssocID="{A2384BE4-7599-420B-9A7E-750515F2214B}" presName="hierChild2" presStyleCnt="0"/>
      <dgm:spPr/>
    </dgm:pt>
    <dgm:pt modelId="{FBE28834-6EB1-494B-A45D-B57E5E0485C5}" type="pres">
      <dgm:prSet presAssocID="{FE87E153-AD6E-4ACF-95B8-AC73404221B8}" presName="hierRoot1" presStyleCnt="0"/>
      <dgm:spPr/>
    </dgm:pt>
    <dgm:pt modelId="{07232A9E-7CF2-400B-8874-8C2CB65B7E93}" type="pres">
      <dgm:prSet presAssocID="{FE87E153-AD6E-4ACF-95B8-AC73404221B8}" presName="composite" presStyleCnt="0"/>
      <dgm:spPr/>
    </dgm:pt>
    <dgm:pt modelId="{E883BB0C-B4D7-40E0-9B37-863B92D6DE62}" type="pres">
      <dgm:prSet presAssocID="{FE87E153-AD6E-4ACF-95B8-AC73404221B8}" presName="background" presStyleLbl="node0" presStyleIdx="1" presStyleCnt="3"/>
      <dgm:spPr/>
    </dgm:pt>
    <dgm:pt modelId="{2EE36F45-602C-49FF-8698-96249E5F0639}" type="pres">
      <dgm:prSet presAssocID="{FE87E153-AD6E-4ACF-95B8-AC73404221B8}" presName="text" presStyleLbl="fgAcc0" presStyleIdx="1" presStyleCnt="3">
        <dgm:presLayoutVars>
          <dgm:chPref val="3"/>
        </dgm:presLayoutVars>
      </dgm:prSet>
      <dgm:spPr/>
    </dgm:pt>
    <dgm:pt modelId="{47962B9D-08DB-4E07-AD07-A560A2F8003B}" type="pres">
      <dgm:prSet presAssocID="{FE87E153-AD6E-4ACF-95B8-AC73404221B8}" presName="hierChild2" presStyleCnt="0"/>
      <dgm:spPr/>
    </dgm:pt>
    <dgm:pt modelId="{EA85611C-B97C-4280-9975-F46F07312F38}" type="pres">
      <dgm:prSet presAssocID="{B3A6CE0D-427F-457A-BDFB-B63E4AD5B624}" presName="hierRoot1" presStyleCnt="0"/>
      <dgm:spPr/>
    </dgm:pt>
    <dgm:pt modelId="{7DBCE28B-21C9-4C75-BD00-EE3FDCCDF4C8}" type="pres">
      <dgm:prSet presAssocID="{B3A6CE0D-427F-457A-BDFB-B63E4AD5B624}" presName="composite" presStyleCnt="0"/>
      <dgm:spPr/>
    </dgm:pt>
    <dgm:pt modelId="{6DE44F8E-EFCE-4B3A-995B-8B50A9CC8C8B}" type="pres">
      <dgm:prSet presAssocID="{B3A6CE0D-427F-457A-BDFB-B63E4AD5B624}" presName="background" presStyleLbl="node0" presStyleIdx="2" presStyleCnt="3"/>
      <dgm:spPr/>
    </dgm:pt>
    <dgm:pt modelId="{61EA13B5-A62D-4746-AA37-CCF99BE4985B}" type="pres">
      <dgm:prSet presAssocID="{B3A6CE0D-427F-457A-BDFB-B63E4AD5B624}" presName="text" presStyleLbl="fgAcc0" presStyleIdx="2" presStyleCnt="3">
        <dgm:presLayoutVars>
          <dgm:chPref val="3"/>
        </dgm:presLayoutVars>
      </dgm:prSet>
      <dgm:spPr/>
    </dgm:pt>
    <dgm:pt modelId="{A7B59786-1596-449E-8D65-78F2F80724B3}" type="pres">
      <dgm:prSet presAssocID="{B3A6CE0D-427F-457A-BDFB-B63E4AD5B624}" presName="hierChild2" presStyleCnt="0"/>
      <dgm:spPr/>
    </dgm:pt>
  </dgm:ptLst>
  <dgm:cxnLst>
    <dgm:cxn modelId="{EB41632D-4098-4C45-AE6E-C312B7E02B7B}" type="presOf" srcId="{A2384BE4-7599-420B-9A7E-750515F2214B}" destId="{F152859C-7B65-41AA-9D59-5B7A74D60B72}" srcOrd="0" destOrd="0" presId="urn:microsoft.com/office/officeart/2005/8/layout/hierarchy1"/>
    <dgm:cxn modelId="{20703860-D7D1-443C-93C3-41F7707F9E40}" type="presOf" srcId="{BEAA4D62-3DF6-4092-A8A3-E6554974DEDA}" destId="{45206542-88C6-4F6C-9FB3-77390082A599}" srcOrd="0" destOrd="0" presId="urn:microsoft.com/office/officeart/2005/8/layout/hierarchy1"/>
    <dgm:cxn modelId="{A002D258-BA4D-4154-94DC-382D13C38376}" srcId="{BEAA4D62-3DF6-4092-A8A3-E6554974DEDA}" destId="{A2384BE4-7599-420B-9A7E-750515F2214B}" srcOrd="0" destOrd="0" parTransId="{783ED328-DB05-440B-8128-B7BDD8405284}" sibTransId="{28B36629-1B11-44BF-877C-7346B80C2B5F}"/>
    <dgm:cxn modelId="{02A0B35A-85A9-4764-9F20-F8E5196A312C}" srcId="{BEAA4D62-3DF6-4092-A8A3-E6554974DEDA}" destId="{B3A6CE0D-427F-457A-BDFB-B63E4AD5B624}" srcOrd="2" destOrd="0" parTransId="{8DB8F3C1-739A-48EB-A643-43B18CA40153}" sibTransId="{9087A502-CB7B-400F-AC18-F6504AE01A74}"/>
    <dgm:cxn modelId="{C33377C4-4257-4127-A053-66C1D6904242}" type="presOf" srcId="{B3A6CE0D-427F-457A-BDFB-B63E4AD5B624}" destId="{61EA13B5-A62D-4746-AA37-CCF99BE4985B}" srcOrd="0" destOrd="0" presId="urn:microsoft.com/office/officeart/2005/8/layout/hierarchy1"/>
    <dgm:cxn modelId="{04F4FACB-B669-486F-ACD0-20256D1F4F3D}" srcId="{BEAA4D62-3DF6-4092-A8A3-E6554974DEDA}" destId="{FE87E153-AD6E-4ACF-95B8-AC73404221B8}" srcOrd="1" destOrd="0" parTransId="{78815511-5FD7-4D8F-BE79-1DD92FD870E4}" sibTransId="{4C6187C2-B1B2-4197-ADF1-352D1CC5F388}"/>
    <dgm:cxn modelId="{DBFA61E7-2F23-4035-A8F6-E47F5C2E35F6}" type="presOf" srcId="{FE87E153-AD6E-4ACF-95B8-AC73404221B8}" destId="{2EE36F45-602C-49FF-8698-96249E5F0639}" srcOrd="0" destOrd="0" presId="urn:microsoft.com/office/officeart/2005/8/layout/hierarchy1"/>
    <dgm:cxn modelId="{8113FF12-BDE0-4246-83BB-4AFA6ABBE3F9}" type="presParOf" srcId="{45206542-88C6-4F6C-9FB3-77390082A599}" destId="{C1A61491-569E-4BCE-8D98-F4672DC27B74}" srcOrd="0" destOrd="0" presId="urn:microsoft.com/office/officeart/2005/8/layout/hierarchy1"/>
    <dgm:cxn modelId="{323C93DC-5D48-4CDA-9CB3-9F023CEA911C}" type="presParOf" srcId="{C1A61491-569E-4BCE-8D98-F4672DC27B74}" destId="{6A9C840C-95A9-4615-9621-547E7D3F4975}" srcOrd="0" destOrd="0" presId="urn:microsoft.com/office/officeart/2005/8/layout/hierarchy1"/>
    <dgm:cxn modelId="{81B9D6A0-69C7-4EA1-8AC9-D30D65B50900}" type="presParOf" srcId="{6A9C840C-95A9-4615-9621-547E7D3F4975}" destId="{58009430-85C8-4897-8897-331C48A343E1}" srcOrd="0" destOrd="0" presId="urn:microsoft.com/office/officeart/2005/8/layout/hierarchy1"/>
    <dgm:cxn modelId="{B8C899F7-8CA7-42FD-ABD9-581874F74B50}" type="presParOf" srcId="{6A9C840C-95A9-4615-9621-547E7D3F4975}" destId="{F152859C-7B65-41AA-9D59-5B7A74D60B72}" srcOrd="1" destOrd="0" presId="urn:microsoft.com/office/officeart/2005/8/layout/hierarchy1"/>
    <dgm:cxn modelId="{C599B858-CE71-4C35-AC4C-9CAC03662A0E}" type="presParOf" srcId="{C1A61491-569E-4BCE-8D98-F4672DC27B74}" destId="{59CB50EA-0C7F-4B92-9C3B-BBA252428B61}" srcOrd="1" destOrd="0" presId="urn:microsoft.com/office/officeart/2005/8/layout/hierarchy1"/>
    <dgm:cxn modelId="{2521BF73-DBEF-4A0E-AF59-EF505B6DE295}" type="presParOf" srcId="{45206542-88C6-4F6C-9FB3-77390082A599}" destId="{FBE28834-6EB1-494B-A45D-B57E5E0485C5}" srcOrd="1" destOrd="0" presId="urn:microsoft.com/office/officeart/2005/8/layout/hierarchy1"/>
    <dgm:cxn modelId="{0F8A7DE2-D196-4A60-8D1F-79DDFA3E5C59}" type="presParOf" srcId="{FBE28834-6EB1-494B-A45D-B57E5E0485C5}" destId="{07232A9E-7CF2-400B-8874-8C2CB65B7E93}" srcOrd="0" destOrd="0" presId="urn:microsoft.com/office/officeart/2005/8/layout/hierarchy1"/>
    <dgm:cxn modelId="{03F3B474-DAE5-4798-B24F-06EB870391F0}" type="presParOf" srcId="{07232A9E-7CF2-400B-8874-8C2CB65B7E93}" destId="{E883BB0C-B4D7-40E0-9B37-863B92D6DE62}" srcOrd="0" destOrd="0" presId="urn:microsoft.com/office/officeart/2005/8/layout/hierarchy1"/>
    <dgm:cxn modelId="{1253F748-D25A-45B1-928A-CE0FBEDB9388}" type="presParOf" srcId="{07232A9E-7CF2-400B-8874-8C2CB65B7E93}" destId="{2EE36F45-602C-49FF-8698-96249E5F0639}" srcOrd="1" destOrd="0" presId="urn:microsoft.com/office/officeart/2005/8/layout/hierarchy1"/>
    <dgm:cxn modelId="{23FE05F6-AED7-44F1-B513-31C98C9F820C}" type="presParOf" srcId="{FBE28834-6EB1-494B-A45D-B57E5E0485C5}" destId="{47962B9D-08DB-4E07-AD07-A560A2F8003B}" srcOrd="1" destOrd="0" presId="urn:microsoft.com/office/officeart/2005/8/layout/hierarchy1"/>
    <dgm:cxn modelId="{F7A32D8F-DCD1-4E13-836E-2A66B39DDDA9}" type="presParOf" srcId="{45206542-88C6-4F6C-9FB3-77390082A599}" destId="{EA85611C-B97C-4280-9975-F46F07312F38}" srcOrd="2" destOrd="0" presId="urn:microsoft.com/office/officeart/2005/8/layout/hierarchy1"/>
    <dgm:cxn modelId="{3B2E1B19-4053-4CF2-931C-E46CC6EF150D}" type="presParOf" srcId="{EA85611C-B97C-4280-9975-F46F07312F38}" destId="{7DBCE28B-21C9-4C75-BD00-EE3FDCCDF4C8}" srcOrd="0" destOrd="0" presId="urn:microsoft.com/office/officeart/2005/8/layout/hierarchy1"/>
    <dgm:cxn modelId="{D5A66354-743E-44AA-9176-95A4CB9066A3}" type="presParOf" srcId="{7DBCE28B-21C9-4C75-BD00-EE3FDCCDF4C8}" destId="{6DE44F8E-EFCE-4B3A-995B-8B50A9CC8C8B}" srcOrd="0" destOrd="0" presId="urn:microsoft.com/office/officeart/2005/8/layout/hierarchy1"/>
    <dgm:cxn modelId="{3D4B9573-1820-4F39-8530-AB116C41889E}" type="presParOf" srcId="{7DBCE28B-21C9-4C75-BD00-EE3FDCCDF4C8}" destId="{61EA13B5-A62D-4746-AA37-CCF99BE4985B}" srcOrd="1" destOrd="0" presId="urn:microsoft.com/office/officeart/2005/8/layout/hierarchy1"/>
    <dgm:cxn modelId="{0B1B7CF7-64F1-4405-A495-9D05C7E32B7C}" type="presParOf" srcId="{EA85611C-B97C-4280-9975-F46F07312F38}" destId="{A7B59786-1596-449E-8D65-78F2F80724B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ABD481-FC6C-47C2-953B-B6ED42B86189}">
      <dsp:nvSpPr>
        <dsp:cNvPr id="0" name=""/>
        <dsp:cNvSpPr/>
      </dsp:nvSpPr>
      <dsp:spPr>
        <a:xfrm>
          <a:off x="0" y="1917"/>
          <a:ext cx="9371948" cy="9719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3DF211-E1F9-4E22-82E0-2F99E9D53BFA}">
      <dsp:nvSpPr>
        <dsp:cNvPr id="0" name=""/>
        <dsp:cNvSpPr/>
      </dsp:nvSpPr>
      <dsp:spPr>
        <a:xfrm>
          <a:off x="294020" y="220610"/>
          <a:ext cx="534582" cy="5345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A44DB9-F090-4C31-AC7B-2A4378196A87}">
      <dsp:nvSpPr>
        <dsp:cNvPr id="0" name=""/>
        <dsp:cNvSpPr/>
      </dsp:nvSpPr>
      <dsp:spPr>
        <a:xfrm>
          <a:off x="1122622" y="1917"/>
          <a:ext cx="8249325" cy="971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67" tIns="102867" rIns="102867" bIns="10286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orbel" panose="020B0503020204020204"/>
            </a:rPr>
            <a:t>61%</a:t>
          </a:r>
          <a:r>
            <a:rPr lang="en-US" sz="2200" kern="1200"/>
            <a:t> </a:t>
          </a:r>
          <a:r>
            <a:rPr lang="en-US" sz="2200" kern="1200">
              <a:latin typeface="Corbel" panose="020B0503020204020204"/>
            </a:rPr>
            <a:t>true positive rate (AUC) after</a:t>
          </a:r>
          <a:r>
            <a:rPr lang="en-US" sz="2200" kern="1200"/>
            <a:t> data leakage solution</a:t>
          </a:r>
        </a:p>
      </dsp:txBody>
      <dsp:txXfrm>
        <a:off x="1122622" y="1917"/>
        <a:ext cx="8249325" cy="971967"/>
      </dsp:txXfrm>
    </dsp:sp>
    <dsp:sp modelId="{14D1AEEE-A072-48CC-B8DD-01C3D36364A9}">
      <dsp:nvSpPr>
        <dsp:cNvPr id="0" name=""/>
        <dsp:cNvSpPr/>
      </dsp:nvSpPr>
      <dsp:spPr>
        <a:xfrm>
          <a:off x="0" y="1216877"/>
          <a:ext cx="9371948" cy="9719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653A23-9B12-43B3-B31F-E397CF3F9BFA}">
      <dsp:nvSpPr>
        <dsp:cNvPr id="0" name=""/>
        <dsp:cNvSpPr/>
      </dsp:nvSpPr>
      <dsp:spPr>
        <a:xfrm>
          <a:off x="294020" y="1435570"/>
          <a:ext cx="534582" cy="5345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D3220-0AED-4850-9EE6-19D277905193}">
      <dsp:nvSpPr>
        <dsp:cNvPr id="0" name=""/>
        <dsp:cNvSpPr/>
      </dsp:nvSpPr>
      <dsp:spPr>
        <a:xfrm>
          <a:off x="1122622" y="1216877"/>
          <a:ext cx="4217376" cy="971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67" tIns="102867" rIns="102867" bIns="10286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73% accuracy – Random Forest model</a:t>
          </a:r>
        </a:p>
      </dsp:txBody>
      <dsp:txXfrm>
        <a:off x="1122622" y="1216877"/>
        <a:ext cx="4217376" cy="971967"/>
      </dsp:txXfrm>
    </dsp:sp>
    <dsp:sp modelId="{5DF348C6-E9BD-4DD3-80C4-C99EAE0166BE}">
      <dsp:nvSpPr>
        <dsp:cNvPr id="0" name=""/>
        <dsp:cNvSpPr/>
      </dsp:nvSpPr>
      <dsp:spPr>
        <a:xfrm>
          <a:off x="5339999" y="1216877"/>
          <a:ext cx="4031948" cy="971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67" tIns="102867" rIns="102867" bIns="10286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Struggles to identify bloom events effectively</a:t>
          </a:r>
        </a:p>
      </dsp:txBody>
      <dsp:txXfrm>
        <a:off x="5339999" y="1216877"/>
        <a:ext cx="4031948" cy="971967"/>
      </dsp:txXfrm>
    </dsp:sp>
    <dsp:sp modelId="{5E884802-2955-42F6-B07F-45E6ED796F7E}">
      <dsp:nvSpPr>
        <dsp:cNvPr id="0" name=""/>
        <dsp:cNvSpPr/>
      </dsp:nvSpPr>
      <dsp:spPr>
        <a:xfrm>
          <a:off x="0" y="2431836"/>
          <a:ext cx="9371948" cy="9719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60D69-BF4C-4767-B59D-E7FE9F74D82B}">
      <dsp:nvSpPr>
        <dsp:cNvPr id="0" name=""/>
        <dsp:cNvSpPr/>
      </dsp:nvSpPr>
      <dsp:spPr>
        <a:xfrm>
          <a:off x="294020" y="2650529"/>
          <a:ext cx="534582" cy="5345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03DEDB-6F1A-4D3B-B483-6DB4C8FB6DED}">
      <dsp:nvSpPr>
        <dsp:cNvPr id="0" name=""/>
        <dsp:cNvSpPr/>
      </dsp:nvSpPr>
      <dsp:spPr>
        <a:xfrm>
          <a:off x="1122622" y="2431836"/>
          <a:ext cx="4217376" cy="971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67" tIns="102867" rIns="102867" bIns="10286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59% accuracy – Logistic Regression Model</a:t>
          </a:r>
        </a:p>
      </dsp:txBody>
      <dsp:txXfrm>
        <a:off x="1122622" y="2431836"/>
        <a:ext cx="4217376" cy="971967"/>
      </dsp:txXfrm>
    </dsp:sp>
    <dsp:sp modelId="{9BA984FB-2C74-4B72-9114-4A7F1D746084}">
      <dsp:nvSpPr>
        <dsp:cNvPr id="0" name=""/>
        <dsp:cNvSpPr/>
      </dsp:nvSpPr>
      <dsp:spPr>
        <a:xfrm>
          <a:off x="5339999" y="2431836"/>
          <a:ext cx="4031948" cy="971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67" tIns="102867" rIns="102867" bIns="102867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- Improved sensitivity to bloom events [identified 8/19 - recall 0.42]</a:t>
          </a:r>
        </a:p>
      </dsp:txBody>
      <dsp:txXfrm>
        <a:off x="5339999" y="2431836"/>
        <a:ext cx="4031948" cy="971967"/>
      </dsp:txXfrm>
    </dsp:sp>
    <dsp:sp modelId="{86609546-D25B-4464-95DD-433CF8E8A835}">
      <dsp:nvSpPr>
        <dsp:cNvPr id="0" name=""/>
        <dsp:cNvSpPr/>
      </dsp:nvSpPr>
      <dsp:spPr>
        <a:xfrm>
          <a:off x="0" y="3646796"/>
          <a:ext cx="9371948" cy="9719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401F7-A7D9-457C-B3E0-E07B3511D547}">
      <dsp:nvSpPr>
        <dsp:cNvPr id="0" name=""/>
        <dsp:cNvSpPr/>
      </dsp:nvSpPr>
      <dsp:spPr>
        <a:xfrm>
          <a:off x="294020" y="3865489"/>
          <a:ext cx="534582" cy="5345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8AA9C4-F9AA-4BC4-815C-DBC16BEF0D91}">
      <dsp:nvSpPr>
        <dsp:cNvPr id="0" name=""/>
        <dsp:cNvSpPr/>
      </dsp:nvSpPr>
      <dsp:spPr>
        <a:xfrm>
          <a:off x="1122622" y="3646796"/>
          <a:ext cx="8249325" cy="971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67" tIns="102867" rIns="102867" bIns="10286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orbel" panose="020B0503020204020204"/>
            </a:rPr>
            <a:t>Suggests limited</a:t>
          </a:r>
          <a:r>
            <a:rPr lang="en-US" sz="2200" kern="1200"/>
            <a:t> </a:t>
          </a:r>
          <a:r>
            <a:rPr lang="en-US" sz="2200" kern="1200">
              <a:latin typeface="Corbel" panose="020B0503020204020204"/>
            </a:rPr>
            <a:t>variability in environmental factors,</a:t>
          </a:r>
          <a:r>
            <a:rPr lang="en-US" sz="2200" kern="1200"/>
            <a:t> </a:t>
          </a:r>
          <a:r>
            <a:rPr lang="en-US" sz="2200" kern="1200">
              <a:latin typeface="Corbel" panose="020B0503020204020204"/>
            </a:rPr>
            <a:t>requiring more robust data input</a:t>
          </a:r>
          <a:endParaRPr lang="en-US" sz="2200" kern="1200"/>
        </a:p>
      </dsp:txBody>
      <dsp:txXfrm>
        <a:off x="1122622" y="3646796"/>
        <a:ext cx="8249325" cy="9719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09430-85C8-4897-8897-331C48A343E1}">
      <dsp:nvSpPr>
        <dsp:cNvPr id="0" name=""/>
        <dsp:cNvSpPr/>
      </dsp:nvSpPr>
      <dsp:spPr>
        <a:xfrm>
          <a:off x="0" y="1334340"/>
          <a:ext cx="2635860" cy="1673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52859C-7B65-41AA-9D59-5B7A74D60B72}">
      <dsp:nvSpPr>
        <dsp:cNvPr id="0" name=""/>
        <dsp:cNvSpPr/>
      </dsp:nvSpPr>
      <dsp:spPr>
        <a:xfrm>
          <a:off x="292873" y="1612570"/>
          <a:ext cx="2635860" cy="1673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Overcoming data leakage</a:t>
          </a:r>
        </a:p>
      </dsp:txBody>
      <dsp:txXfrm>
        <a:off x="341896" y="1661593"/>
        <a:ext cx="2537814" cy="1575725"/>
      </dsp:txXfrm>
    </dsp:sp>
    <dsp:sp modelId="{E883BB0C-B4D7-40E0-9B37-863B92D6DE62}">
      <dsp:nvSpPr>
        <dsp:cNvPr id="0" name=""/>
        <dsp:cNvSpPr/>
      </dsp:nvSpPr>
      <dsp:spPr>
        <a:xfrm>
          <a:off x="3221607" y="1334340"/>
          <a:ext cx="2635860" cy="1673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E36F45-602C-49FF-8698-96249E5F0639}">
      <dsp:nvSpPr>
        <dsp:cNvPr id="0" name=""/>
        <dsp:cNvSpPr/>
      </dsp:nvSpPr>
      <dsp:spPr>
        <a:xfrm>
          <a:off x="3514480" y="1612570"/>
          <a:ext cx="2635860" cy="1673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Understanding how machine learning operates</a:t>
          </a:r>
        </a:p>
      </dsp:txBody>
      <dsp:txXfrm>
        <a:off x="3563503" y="1661593"/>
        <a:ext cx="2537814" cy="1575725"/>
      </dsp:txXfrm>
    </dsp:sp>
    <dsp:sp modelId="{6DE44F8E-EFCE-4B3A-995B-8B50A9CC8C8B}">
      <dsp:nvSpPr>
        <dsp:cNvPr id="0" name=""/>
        <dsp:cNvSpPr/>
      </dsp:nvSpPr>
      <dsp:spPr>
        <a:xfrm>
          <a:off x="6443214" y="1334340"/>
          <a:ext cx="2635860" cy="1673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1EA13B5-A62D-4746-AA37-CCF99BE4985B}">
      <dsp:nvSpPr>
        <dsp:cNvPr id="0" name=""/>
        <dsp:cNvSpPr/>
      </dsp:nvSpPr>
      <dsp:spPr>
        <a:xfrm>
          <a:off x="6736087" y="1612570"/>
          <a:ext cx="2635860" cy="1673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manipulation for multiple environmental conditions</a:t>
          </a:r>
        </a:p>
      </dsp:txBody>
      <dsp:txXfrm>
        <a:off x="6785110" y="1661593"/>
        <a:ext cx="2537814" cy="1575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08F2E-5F06-4CE2-A139-452A1382A6F0}" type="datetimeFigureOut">
              <a:rPr lang="en-US"/>
              <a:t>4/23/2025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588A-5C4E-401A-AECC-B6F63A9DE96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C5DC6-1594-414D-9341-ABA08739246C}" type="datetimeFigureOut">
              <a:rPr lang="en-US"/>
              <a:t>4/23/2025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42409-6A04-4DC6-AC3A-D3758287A8F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99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313E3-D58D-2614-2DCD-0CC056EF7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F362DE-2D57-9ADC-20B3-4A7F92A7C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AB13B0-4FB4-DB2E-D696-14D999AE26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3214A-42C7-0771-EA89-53BE85B016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840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C44FC-F334-F562-34C5-8D4CE68EB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9A9BAC-8232-1024-C01F-D8FE19F4D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870D56-B546-A444-9830-4BF32F6BE0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7C669-DE91-CFE7-7241-17E2C509C3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44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87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uffy white clouds in deep blue sky" title="Slide Design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7400"/>
            <a:ext cx="1490472" cy="38862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00200" y="0"/>
            <a:ext cx="5029200" cy="594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" name="Picture 9" descr="Closeup of plant shoot" title="Slide Design Pictur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9128" y="2057400"/>
            <a:ext cx="2060767" cy="3886200"/>
          </a:xfrm>
          <a:prstGeom prst="rect">
            <a:avLst/>
          </a:prstGeom>
        </p:spPr>
      </p:pic>
      <p:pic>
        <p:nvPicPr>
          <p:cNvPr id="11" name="Picture 10" descr="Waves" title="Slide Design Pictur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7400"/>
            <a:ext cx="3282696" cy="3886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77" y="3019706"/>
            <a:ext cx="4846320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777" y="5381894"/>
            <a:ext cx="4846320" cy="448056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987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07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0500"/>
            <a:ext cx="2057400" cy="5986463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0500"/>
            <a:ext cx="7734300" cy="5986463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101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00199" y="2059146"/>
            <a:ext cx="7199696" cy="388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777" y="2263913"/>
            <a:ext cx="6949440" cy="314339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777" y="5381893"/>
            <a:ext cx="6949440" cy="44952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t>Click to edit Master text styles</a:t>
            </a:r>
          </a:p>
        </p:txBody>
      </p:sp>
      <p:pic>
        <p:nvPicPr>
          <p:cNvPr id="9" name="Picture 8" descr="Waves" title="Slide Design Pictur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9146"/>
            <a:ext cx="3282696" cy="3886200"/>
          </a:xfrm>
          <a:prstGeom prst="rect">
            <a:avLst/>
          </a:prstGeom>
        </p:spPr>
      </p:pic>
      <p:pic>
        <p:nvPicPr>
          <p:cNvPr id="11" name="Picture 10" descr="Closeup of green plants" title="Slide Design Pictur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9146"/>
            <a:ext cx="149047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9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9699" y="1554480"/>
            <a:ext cx="4608576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9699" y="2378392"/>
            <a:ext cx="4608576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54480"/>
            <a:ext cx="4610100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378392"/>
            <a:ext cx="4610100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71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87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6679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699" y="915923"/>
            <a:ext cx="5216979" cy="506577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6679" y="3446396"/>
            <a:ext cx="4155622" cy="2535303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5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6680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915923"/>
            <a:ext cx="6626677" cy="5065776"/>
          </a:xfrm>
        </p:spPr>
        <p:txBody>
          <a:bodyPr tIns="1371600">
            <a:normAutofit/>
          </a:bodyPr>
          <a:lstStyle>
            <a:lvl1pPr marL="0" indent="0" algn="ctr">
              <a:spcBef>
                <a:spcPts val="0"/>
              </a:spcBef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26680" y="3446397"/>
            <a:ext cx="4155622" cy="2535304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July 22, 2012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t>Footer text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8D479-8942-46E8-A226-A4E01F7A105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4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629400"/>
            <a:ext cx="1499616" cy="2286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609344" y="6629400"/>
            <a:ext cx="10582656" cy="228600"/>
          </a:xfrm>
          <a:prstGeom prst="rect">
            <a:avLst/>
          </a:prstGeom>
          <a:gradFill>
            <a:gsLst>
              <a:gs pos="0">
                <a:schemeClr val="accent1">
                  <a:lumMod val="35000"/>
                  <a:lumOff val="65000"/>
                </a:schemeClr>
              </a:gs>
              <a:gs pos="100000">
                <a:schemeClr val="accent1">
                  <a:lumMod val="35000"/>
                  <a:lumOff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0" y="6629400"/>
            <a:ext cx="4104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9CD8D479-8942-46E8-A226-A4E01F7A105C}" type="slidenum">
              <a:rPr/>
              <a:pPr/>
              <a:t>‹#›</a:t>
            </a:fld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1101" y="6629400"/>
            <a:ext cx="100066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July 22, 2012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7716" y="6629400"/>
            <a:ext cx="91442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t>Footer text here</a:t>
            </a:r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Predictive Modeling of Red Tide Events Using Machine Learning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0689" y="5405747"/>
            <a:ext cx="5022602" cy="430997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/>
              <a:t>Matthew Duus, Carter Baker, Callie Unterreiner, Hayden Parks </a:t>
            </a:r>
          </a:p>
        </p:txBody>
      </p:sp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304F9-F469-875E-2237-95F660100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777" y="2263913"/>
            <a:ext cx="6949440" cy="3143393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100"/>
              <a:t>Seasonal Variation for Multiple Environmental Conditions</a:t>
            </a:r>
          </a:p>
        </p:txBody>
      </p:sp>
    </p:spTree>
    <p:extLst>
      <p:ext uri="{BB962C8B-B14F-4D97-AF65-F5344CB8AC3E}">
        <p14:creationId xmlns:p14="http://schemas.microsoft.com/office/powerpoint/2010/main" val="157784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graph&#10;&#10;AI-generated content may be incorrect.">
            <a:extLst>
              <a:ext uri="{FF2B5EF4-FFF2-40B4-BE49-F238E27FC236}">
                <a16:creationId xmlns:a16="http://schemas.microsoft.com/office/drawing/2014/main" id="{F0F8BB53-E182-0E80-DAF0-D716C98A8C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55" y="3289741"/>
            <a:ext cx="10945089" cy="330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map&#10;&#10;AI-generated content may be incorrect.">
            <a:extLst>
              <a:ext uri="{FF2B5EF4-FFF2-40B4-BE49-F238E27FC236}">
                <a16:creationId xmlns:a16="http://schemas.microsoft.com/office/drawing/2014/main" id="{73CC68A2-A22A-A9A8-5459-2C09AA5B1B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55" y="76834"/>
            <a:ext cx="10945089" cy="30215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559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CBE4C-8D53-5D1E-44E7-990FAE82E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map&#10;&#10;AI-generated content may be incorrect.">
            <a:extLst>
              <a:ext uri="{FF2B5EF4-FFF2-40B4-BE49-F238E27FC236}">
                <a16:creationId xmlns:a16="http://schemas.microsoft.com/office/drawing/2014/main" id="{BA43C3D2-4F4C-6EFF-7596-AFDEFD6374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" y="1463937"/>
            <a:ext cx="11750040" cy="37271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414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 showing the location of the ocean&#10;&#10;AI-generated content may be incorrect.">
            <a:extLst>
              <a:ext uri="{FF2B5EF4-FFF2-40B4-BE49-F238E27FC236}">
                <a16:creationId xmlns:a16="http://schemas.microsoft.com/office/drawing/2014/main" id="{B0BB8547-676C-53AE-B22A-D8903687D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8" y="136634"/>
            <a:ext cx="10425999" cy="318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map of the world&#10;&#10;AI-generated content may be incorrect.">
            <a:extLst>
              <a:ext uri="{FF2B5EF4-FFF2-40B4-BE49-F238E27FC236}">
                <a16:creationId xmlns:a16="http://schemas.microsoft.com/office/drawing/2014/main" id="{C810D5CA-2BE4-D3F5-1F5A-A57EB240E9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99" y="3429000"/>
            <a:ext cx="10425999" cy="3170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431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8CB17-71C1-6E4C-8CCA-8EABAEE9B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5" y="89816"/>
            <a:ext cx="9371949" cy="1183566"/>
          </a:xfrm>
        </p:spPr>
        <p:txBody>
          <a:bodyPr/>
          <a:lstStyle/>
          <a:p>
            <a:pPr algn="ctr"/>
            <a:r>
              <a:rPr lang="en-US"/>
              <a:t>Nutrient Loading - Station Locations</a:t>
            </a:r>
          </a:p>
        </p:txBody>
      </p:sp>
      <p:pic>
        <p:nvPicPr>
          <p:cNvPr id="4" name="Picture 3" descr="A map of a river&#10;&#10;AI-generated content may be incorrect.">
            <a:extLst>
              <a:ext uri="{FF2B5EF4-FFF2-40B4-BE49-F238E27FC236}">
                <a16:creationId xmlns:a16="http://schemas.microsoft.com/office/drawing/2014/main" id="{AAE103FA-5537-6050-61B1-BE78B9C5D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039" y="1459653"/>
            <a:ext cx="7906110" cy="49311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2149982-9C4F-5D99-FB99-5B068A71833C}"/>
              </a:ext>
            </a:extLst>
          </p:cNvPr>
          <p:cNvSpPr/>
          <p:nvPr/>
        </p:nvSpPr>
        <p:spPr>
          <a:xfrm>
            <a:off x="5845277" y="4301613"/>
            <a:ext cx="339213" cy="3293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5E5D843-FB45-58F6-F3C9-5292D09779AF}"/>
              </a:ext>
            </a:extLst>
          </p:cNvPr>
          <p:cNvSpPr/>
          <p:nvPr/>
        </p:nvSpPr>
        <p:spPr>
          <a:xfrm>
            <a:off x="6331973" y="3015761"/>
            <a:ext cx="344129" cy="3342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ADE4317-A231-F993-8C27-714161E5EE48}"/>
              </a:ext>
            </a:extLst>
          </p:cNvPr>
          <p:cNvSpPr/>
          <p:nvPr/>
        </p:nvSpPr>
        <p:spPr>
          <a:xfrm>
            <a:off x="8316048" y="2095609"/>
            <a:ext cx="344129" cy="33429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5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51C61-0A6E-65DC-D092-1EB850B85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A48F2-992E-BDB1-218B-4E350FB42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7F7A4D7-A263-B292-1326-75CDB01032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80" y="168827"/>
            <a:ext cx="10200640" cy="65203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295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3D8C6-F709-EC80-77C5-CE10143A1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84E4B-F6DF-3E94-20DF-176BF20FF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17" y="2278291"/>
            <a:ext cx="6949440" cy="3114638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100" dirty="0"/>
              <a:t>Machine Learning and Predictive Modeling</a:t>
            </a:r>
          </a:p>
        </p:txBody>
      </p:sp>
    </p:spTree>
    <p:extLst>
      <p:ext uri="{BB962C8B-B14F-4D97-AF65-F5344CB8AC3E}">
        <p14:creationId xmlns:p14="http://schemas.microsoft.com/office/powerpoint/2010/main" val="637160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A0735-303C-D4A0-5A66-E142D1A39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442CF-6040-0004-055E-D14253CAC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53" y="37059"/>
            <a:ext cx="11970694" cy="775024"/>
          </a:xfrm>
        </p:spPr>
        <p:txBody>
          <a:bodyPr>
            <a:normAutofit/>
          </a:bodyPr>
          <a:lstStyle/>
          <a:p>
            <a:pPr algn="ctr"/>
            <a:r>
              <a:rPr lang="en-US"/>
              <a:t>Predictive Modeling: Random Forest and Logistic Regression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765614A-F204-4E79-9D99-21BB39EA7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08" y="2125333"/>
            <a:ext cx="5025784" cy="2952389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EE2141-05B9-CB82-A1AC-AE74067C8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011" y="2040059"/>
            <a:ext cx="4560317" cy="31229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9AB6DB-96EB-E78E-9C99-750257BAE87D}"/>
              </a:ext>
            </a:extLst>
          </p:cNvPr>
          <p:cNvSpPr txBox="1"/>
          <p:nvPr/>
        </p:nvSpPr>
        <p:spPr>
          <a:xfrm>
            <a:off x="1532626" y="1115683"/>
            <a:ext cx="3045124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Random Forest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36903D-9DF1-515C-0A3C-707F87CDD268}"/>
              </a:ext>
            </a:extLst>
          </p:cNvPr>
          <p:cNvSpPr txBox="1"/>
          <p:nvPr/>
        </p:nvSpPr>
        <p:spPr>
          <a:xfrm>
            <a:off x="7139796" y="1115682"/>
            <a:ext cx="3807124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Logistic Regression</a:t>
            </a:r>
            <a:endParaRPr lang="en-US">
              <a:solidFill>
                <a:schemeClr val="accent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806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BA783-1828-9585-9E4E-4EE3579DA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946" y="148268"/>
            <a:ext cx="10103548" cy="1183566"/>
          </a:xfrm>
        </p:spPr>
        <p:txBody>
          <a:bodyPr/>
          <a:lstStyle/>
          <a:p>
            <a:pPr algn="ctr"/>
            <a:r>
              <a:rPr lang="en-US"/>
              <a:t>ROC-AUC and Precision Recall Curves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E7B871-2111-F347-4F0E-D9A29CA7D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07" y="1599442"/>
            <a:ext cx="1132522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16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C33C-A6AD-01BD-619F-B47D9D94A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631" y="21200"/>
            <a:ext cx="3820737" cy="591783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Correlation Matrix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9594CAE-DDBC-2591-D982-083FFB3528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48" y="671512"/>
            <a:ext cx="6583707" cy="586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1C66DA-C346-C24B-30D6-4A78DDD6B56E}"/>
              </a:ext>
            </a:extLst>
          </p:cNvPr>
          <p:cNvSpPr txBox="1"/>
          <p:nvPr/>
        </p:nvSpPr>
        <p:spPr>
          <a:xfrm>
            <a:off x="7010400" y="2259863"/>
            <a:ext cx="5059707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1"/>
                </a:solidFill>
              </a:rPr>
              <a:t>Data leakage suspected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1"/>
                </a:solidFill>
              </a:rPr>
              <a:t>Model learned outcome from its definition rather than independent environmental factors</a:t>
            </a:r>
          </a:p>
        </p:txBody>
      </p:sp>
    </p:spTree>
    <p:extLst>
      <p:ext uri="{BB962C8B-B14F-4D97-AF65-F5344CB8AC3E}">
        <p14:creationId xmlns:p14="http://schemas.microsoft.com/office/powerpoint/2010/main" val="276024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10025" y="458967"/>
            <a:ext cx="9371949" cy="1183566"/>
          </a:xfrm>
        </p:spPr>
        <p:txBody>
          <a:bodyPr>
            <a:normAutofit/>
          </a:bodyPr>
          <a:lstStyle/>
          <a:p>
            <a:r>
              <a:rPr lang="fr-FR" sz="3600"/>
              <a:t>Objective</a:t>
            </a:r>
            <a:endParaRPr lang="fr-FR" sz="4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210185" indent="-210185"/>
            <a:endParaRPr lang="en-US"/>
          </a:p>
          <a:p>
            <a:pPr marL="0" indent="0">
              <a:buNone/>
            </a:pPr>
            <a:r>
              <a:rPr lang="en-US"/>
              <a:t>Use environmental parameters from the Caloosahatchee River to develop a machine learning model to predict red tide occurrences. </a:t>
            </a:r>
          </a:p>
          <a:p>
            <a:pPr marL="0" indent="0">
              <a:buNone/>
            </a:pPr>
            <a:endParaRPr lang="en-US"/>
          </a:p>
          <a:p>
            <a:pPr marL="210185" indent="-210185"/>
            <a:r>
              <a:rPr lang="en-US"/>
              <a:t>Nitrogen concentration</a:t>
            </a:r>
          </a:p>
          <a:p>
            <a:pPr marL="210185" indent="-210185"/>
            <a:r>
              <a:rPr lang="en-US"/>
              <a:t>Phosphorous concentration </a:t>
            </a:r>
          </a:p>
          <a:p>
            <a:pPr marL="210185" indent="-210185"/>
            <a:r>
              <a:rPr lang="en-US" i="1" err="1"/>
              <a:t>Karenia</a:t>
            </a:r>
            <a:r>
              <a:rPr lang="en-US" i="1"/>
              <a:t> brevis</a:t>
            </a:r>
            <a:r>
              <a:rPr lang="en-US"/>
              <a:t> concentration </a:t>
            </a:r>
          </a:p>
          <a:p>
            <a:pPr marL="210185" indent="-210185"/>
            <a:r>
              <a:rPr lang="en-US"/>
              <a:t>River discharge </a:t>
            </a:r>
          </a:p>
          <a:p>
            <a:pPr marL="210185" indent="-210185"/>
            <a:r>
              <a:rPr lang="en-US"/>
              <a:t>Precipitation </a:t>
            </a:r>
          </a:p>
          <a:p>
            <a:pPr marL="210185" indent="-210185"/>
            <a:r>
              <a:rPr lang="en-US"/>
              <a:t>Wind speed/direction </a:t>
            </a:r>
          </a:p>
          <a:p>
            <a:pPr marL="210185" indent="-210185"/>
            <a:r>
              <a:rPr lang="en-US"/>
              <a:t>Sea surface temperature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9AEA9-5412-ABE6-AE1A-719DD9222ED8}"/>
              </a:ext>
            </a:extLst>
          </p:cNvPr>
          <p:cNvSpPr txBox="1"/>
          <p:nvPr/>
        </p:nvSpPr>
        <p:spPr>
          <a:xfrm>
            <a:off x="7195154" y="5874758"/>
            <a:ext cx="49953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Data sources: USGS, NOAA, Water Atlas, Copernicus Marine Data </a:t>
            </a:r>
          </a:p>
        </p:txBody>
      </p:sp>
    </p:spTree>
    <p:extLst>
      <p:ext uri="{BB962C8B-B14F-4D97-AF65-F5344CB8AC3E}">
        <p14:creationId xmlns:p14="http://schemas.microsoft.com/office/powerpoint/2010/main" val="162871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A986B-D74E-E68B-5C3C-515A6BEC6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62978-A9BD-15E4-41B8-53C152C19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946" y="148268"/>
            <a:ext cx="10103548" cy="1183566"/>
          </a:xfrm>
        </p:spPr>
        <p:txBody>
          <a:bodyPr/>
          <a:lstStyle/>
          <a:p>
            <a:pPr algn="ctr"/>
            <a:r>
              <a:rPr lang="en-US"/>
              <a:t>Evaluating Model Robustness  [Data Leakage Solved]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CA091FC-C4B9-3B49-5DC0-B8531AC33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" y="1714807"/>
            <a:ext cx="1132522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71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2D735-07D1-C20D-B854-9BA3BADCD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</p:spPr>
        <p:txBody>
          <a:bodyPr anchor="b">
            <a:normAutofit/>
          </a:bodyPr>
          <a:lstStyle/>
          <a:p>
            <a:r>
              <a:rPr lang="en-US"/>
              <a:t>Machine Learning Results 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FDC25D-6823-74AE-15EA-42C3A8E0D9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6302478"/>
              </p:ext>
            </p:extLst>
          </p:nvPr>
        </p:nvGraphicFramePr>
        <p:xfrm>
          <a:off x="1410027" y="1465359"/>
          <a:ext cx="9371948" cy="4620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7797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CD98C-353F-310B-8263-04CCCE75D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1044" y="513831"/>
            <a:ext cx="2649911" cy="729753"/>
          </a:xfrm>
        </p:spPr>
        <p:txBody>
          <a:bodyPr anchor="b">
            <a:normAutofit/>
          </a:bodyPr>
          <a:lstStyle/>
          <a:p>
            <a:pPr algn="ctr"/>
            <a:r>
              <a:rPr lang="en-US" sz="4000"/>
              <a:t>Challenges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7B3F3D-EF1F-DA94-75EA-7A59407FF9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6221502"/>
              </p:ext>
            </p:extLst>
          </p:nvPr>
        </p:nvGraphicFramePr>
        <p:xfrm>
          <a:off x="1410025" y="1118659"/>
          <a:ext cx="9371948" cy="4620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655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6503" y="2621310"/>
            <a:ext cx="3901441" cy="1619394"/>
          </a:xfrm>
        </p:spPr>
        <p:txBody>
          <a:bodyPr/>
          <a:lstStyle/>
          <a:p>
            <a:r>
              <a:rPr lang="en-US"/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375262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6BA21-F1ED-AD17-68D8-B0FE422B3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75C5-5DCF-08D5-9128-1D394EA4A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5" y="502229"/>
            <a:ext cx="9371949" cy="1183566"/>
          </a:xfrm>
        </p:spPr>
        <p:txBody>
          <a:bodyPr anchor="b">
            <a:normAutofit/>
          </a:bodyPr>
          <a:lstStyle/>
          <a:p>
            <a:r>
              <a:rPr lang="fr-FR" sz="3600"/>
              <a:t>What is Red Tide?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01C7A-6E2B-13F3-32CE-BD8136B0B4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5471" y="1556281"/>
            <a:ext cx="6489289" cy="4620682"/>
          </a:xfrm>
        </p:spPr>
        <p:txBody>
          <a:bodyPr vert="horz" lIns="91440" tIns="45720" rIns="91440" bIns="45720" rtlCol="0">
            <a:normAutofit/>
          </a:bodyPr>
          <a:lstStyle/>
          <a:p>
            <a:pPr marL="210185" indent="-210185"/>
            <a:endParaRPr lang="en-US" sz="2400"/>
          </a:p>
          <a:p>
            <a:pPr marL="210185" indent="-210185"/>
            <a:r>
              <a:rPr lang="en-US" sz="2400"/>
              <a:t>Red Tide refers to harmful algal blooms caused primarily by </a:t>
            </a:r>
            <a:r>
              <a:rPr lang="en-US" sz="2400" i="1" err="1"/>
              <a:t>Karenia</a:t>
            </a:r>
            <a:r>
              <a:rPr lang="en-US" sz="2400" i="1"/>
              <a:t> brevis</a:t>
            </a:r>
            <a:endParaRPr lang="en-US" sz="2400"/>
          </a:p>
          <a:p>
            <a:pPr marL="210185" indent="-210185"/>
            <a:r>
              <a:rPr lang="en-US" sz="2400"/>
              <a:t>Eutrophication</a:t>
            </a:r>
          </a:p>
          <a:p>
            <a:pPr marL="438785" lvl="1" indent="-210185"/>
            <a:r>
              <a:rPr lang="en-US" sz="2000"/>
              <a:t>Nutrient loading: Nitrogen and Phosphorous</a:t>
            </a:r>
          </a:p>
          <a:p>
            <a:pPr marL="210185" indent="-210185"/>
            <a:r>
              <a:rPr lang="en-US" sz="2400"/>
              <a:t>Harmful to fish, marine life, and humans </a:t>
            </a:r>
          </a:p>
          <a:p>
            <a:pPr marL="438785" lvl="1" indent="-210185"/>
            <a:r>
              <a:rPr lang="en-US" sz="2000"/>
              <a:t>Respiratory irritation, nausea, mass fish and marine life kills, death possible</a:t>
            </a:r>
          </a:p>
          <a:p>
            <a:pPr marL="210185" indent="-210185"/>
            <a:r>
              <a:rPr lang="en-US" sz="2400"/>
              <a:t>Environmental degradation and economic downturn</a:t>
            </a:r>
          </a:p>
          <a:p>
            <a:pPr marL="210185" indent="-210185"/>
            <a:endParaRPr lang="en-US" sz="2000"/>
          </a:p>
        </p:txBody>
      </p:sp>
      <p:pic>
        <p:nvPicPr>
          <p:cNvPr id="4" name="Picture 3" descr="Red tide bloom makes its way to southwest Florida bays">
            <a:extLst>
              <a:ext uri="{FF2B5EF4-FFF2-40B4-BE49-F238E27FC236}">
                <a16:creationId xmlns:a16="http://schemas.microsoft.com/office/drawing/2014/main" id="{A197E121-F83B-0555-DBAE-9A591543EF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79" r="17828"/>
          <a:stretch/>
        </p:blipFill>
        <p:spPr>
          <a:xfrm>
            <a:off x="6919452" y="1556281"/>
            <a:ext cx="4609775" cy="462068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464A51-3D57-3352-7923-EBF2D10F36B4}"/>
              </a:ext>
            </a:extLst>
          </p:cNvPr>
          <p:cNvSpPr txBox="1"/>
          <p:nvPr/>
        </p:nvSpPr>
        <p:spPr>
          <a:xfrm>
            <a:off x="8168147" y="6176963"/>
            <a:ext cx="2118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Credit: Tampa Bay Times, 2019</a:t>
            </a:r>
          </a:p>
        </p:txBody>
      </p:sp>
    </p:spTree>
    <p:extLst>
      <p:ext uri="{BB962C8B-B14F-4D97-AF65-F5344CB8AC3E}">
        <p14:creationId xmlns:p14="http://schemas.microsoft.com/office/powerpoint/2010/main" val="382662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F4243-C38F-4CBD-C37E-98717D598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6004E47-D843-D127-A875-0872FAFAB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44" r="-141" b="278"/>
          <a:stretch/>
        </p:blipFill>
        <p:spPr>
          <a:xfrm>
            <a:off x="1513114" y="1708093"/>
            <a:ext cx="9152181" cy="423111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21356E5F-3339-8860-97A9-EA9CA5D9D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10" y="918790"/>
            <a:ext cx="8742379" cy="475995"/>
          </a:xfrm>
        </p:spPr>
        <p:txBody>
          <a:bodyPr>
            <a:noAutofit/>
          </a:bodyPr>
          <a:lstStyle/>
          <a:p>
            <a:pPr algn="ctr"/>
            <a:r>
              <a:rPr lang="fr-FR" sz="3600"/>
              <a:t>Location in Question - Caloosahatchee River</a:t>
            </a:r>
          </a:p>
        </p:txBody>
      </p:sp>
    </p:spTree>
    <p:extLst>
      <p:ext uri="{BB962C8B-B14F-4D97-AF65-F5344CB8AC3E}">
        <p14:creationId xmlns:p14="http://schemas.microsoft.com/office/powerpoint/2010/main" val="57368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5F1F1-B4BC-E414-6261-3842785BA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a river&#10;&#10;AI-generated content may be incorrect.">
            <a:extLst>
              <a:ext uri="{FF2B5EF4-FFF2-40B4-BE49-F238E27FC236}">
                <a16:creationId xmlns:a16="http://schemas.microsoft.com/office/drawing/2014/main" id="{7237E935-6D2B-4ED5-CDE9-C4423A5932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43975"/>
            <a:ext cx="7906110" cy="493118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B64AA2D-4C47-5205-16DC-1AAC3CED5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207" y="1710249"/>
            <a:ext cx="4406148" cy="2532888"/>
          </a:xfrm>
        </p:spPr>
        <p:txBody>
          <a:bodyPr>
            <a:normAutofit/>
          </a:bodyPr>
          <a:lstStyle/>
          <a:p>
            <a:r>
              <a:rPr lang="en-US" sz="3600"/>
              <a:t>Watershed &amp; Stations</a:t>
            </a:r>
          </a:p>
        </p:txBody>
      </p:sp>
    </p:spTree>
    <p:extLst>
      <p:ext uri="{BB962C8B-B14F-4D97-AF65-F5344CB8AC3E}">
        <p14:creationId xmlns:p14="http://schemas.microsoft.com/office/powerpoint/2010/main" val="176471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2A5FD-0C16-DD46-2FA8-8E39B8907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777" y="2263913"/>
            <a:ext cx="6949440" cy="3143393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100"/>
              <a:t>Initial Data Manipulation and Environmental Condition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57579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A7D1006E-C174-EFE3-2AAC-5C7F09FC2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61"/>
          <a:stretch/>
        </p:blipFill>
        <p:spPr>
          <a:xfrm>
            <a:off x="629478" y="0"/>
            <a:ext cx="10933043" cy="684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2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4B30B-A1FA-494F-B45B-D19F01671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B01556D1-AA85-BF3D-1EC2-EF499F96B1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33" b="30728"/>
          <a:stretch/>
        </p:blipFill>
        <p:spPr>
          <a:xfrm>
            <a:off x="52551" y="672661"/>
            <a:ext cx="12086897" cy="50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1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39F13-A9C8-5B07-3401-85AED435D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the amount of nitrogen from callossachatchee river&#10;&#10;AI-generated content may be incorrect.">
            <a:extLst>
              <a:ext uri="{FF2B5EF4-FFF2-40B4-BE49-F238E27FC236}">
                <a16:creationId xmlns:a16="http://schemas.microsoft.com/office/drawing/2014/main" id="{4643FA9C-6C0C-3D9D-8ADB-AE63C20A4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35" y="411420"/>
            <a:ext cx="10444530" cy="60351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543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EC9E49B7-4EF5-484D-A5C3-E44E8A0091EA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F2847D-96C7-4634-93AB-D232DDB6E5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18307F-863E-465D-9426-B14DA0CBD25E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74F6EFD-5A76-4C77-A0A3-4BA9EAEE14E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286</Words>
  <Application>Microsoft Office PowerPoint</Application>
  <PresentationFormat>Widescreen</PresentationFormat>
  <Paragraphs>55</Paragraphs>
  <Slides>23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Corbel</vt:lpstr>
      <vt:lpstr>Custom</vt:lpstr>
      <vt:lpstr>Predictive Modeling of Red Tide Events Using Machine Learning </vt:lpstr>
      <vt:lpstr>Objective</vt:lpstr>
      <vt:lpstr>What is Red Tide?</vt:lpstr>
      <vt:lpstr>Location in Question - Caloosahatchee River</vt:lpstr>
      <vt:lpstr>Watershed &amp; Stations</vt:lpstr>
      <vt:lpstr>Initial Data Manipulation and Environmental Condition Visualization</vt:lpstr>
      <vt:lpstr>PowerPoint Presentation</vt:lpstr>
      <vt:lpstr>PowerPoint Presentation</vt:lpstr>
      <vt:lpstr>PowerPoint Presentation</vt:lpstr>
      <vt:lpstr>Seasonal Variation for Multiple Environmental Conditions</vt:lpstr>
      <vt:lpstr>PowerPoint Presentation</vt:lpstr>
      <vt:lpstr>PowerPoint Presentation</vt:lpstr>
      <vt:lpstr>PowerPoint Presentation</vt:lpstr>
      <vt:lpstr>Nutrient Loading - Station Locations</vt:lpstr>
      <vt:lpstr>PowerPoint Presentation</vt:lpstr>
      <vt:lpstr>Machine Learning and Predictive Modeling</vt:lpstr>
      <vt:lpstr>Predictive Modeling: Random Forest and Logistic Regression</vt:lpstr>
      <vt:lpstr>ROC-AUC and Precision Recall Curves</vt:lpstr>
      <vt:lpstr>Correlation Matrix</vt:lpstr>
      <vt:lpstr>Evaluating Model Robustness  [Data Leakage Solved]</vt:lpstr>
      <vt:lpstr>Machine Learning Results Summary</vt:lpstr>
      <vt:lpstr>Challenges</vt:lpstr>
      <vt:lpstr>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Matt Duus</cp:lastModifiedBy>
  <cp:revision>82</cp:revision>
  <dcterms:created xsi:type="dcterms:W3CDTF">2025-04-15T19:01:26Z</dcterms:created>
  <dcterms:modified xsi:type="dcterms:W3CDTF">2025-04-23T13:44:33Z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